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18288000" cy="10287000"/>
  <p:notesSz cx="6858000" cy="9144000"/>
  <p:embeddedFontLst>
    <p:embeddedFont>
      <p:font typeface="Helvetica World" charset="1" panose="020B0500040000020004"/>
      <p:regular r:id="rId69"/>
    </p:embeddedFont>
    <p:embeddedFont>
      <p:font typeface="Open Sans Extra Bold" charset="1" panose="020B0906030804020204"/>
      <p:regular r:id="rId70"/>
    </p:embeddedFont>
    <p:embeddedFont>
      <p:font typeface="Open Sans" charset="1" panose="020B0606030504020204"/>
      <p:regular r:id="rId71"/>
    </p:embeddedFont>
    <p:embeddedFont>
      <p:font typeface="Lato" charset="1" panose="020F0502020204030203"/>
      <p:regular r:id="rId72"/>
    </p:embeddedFont>
    <p:embeddedFont>
      <p:font typeface="Lato Bold" charset="1" panose="020F0502020204030203"/>
      <p:regular r:id="rId73"/>
    </p:embeddedFont>
    <p:embeddedFont>
      <p:font typeface="Noto Serif Display" charset="1" panose="02020502080505020204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google.com/spreadsheets/d/1DUF2isFWsqVSYhbaACYtbgcLi_YjDqpE3GLQIVgkKQg/edit#gid=69851113" TargetMode="External" Type="http://schemas.openxmlformats.org/officeDocument/2006/relationships/hyperlink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29849" y="0"/>
            <a:ext cx="7758151" cy="10287000"/>
            <a:chOff x="0" y="0"/>
            <a:chExt cx="204329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329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43299">
                  <a:moveTo>
                    <a:pt x="0" y="0"/>
                  </a:moveTo>
                  <a:lnTo>
                    <a:pt x="2043299" y="0"/>
                  </a:lnTo>
                  <a:lnTo>
                    <a:pt x="20432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4329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384300" y="5532877"/>
            <a:ext cx="461196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984401" y="1913854"/>
            <a:ext cx="3452785" cy="6459291"/>
          </a:xfrm>
          <a:custGeom>
            <a:avLst/>
            <a:gdLst/>
            <a:ahLst/>
            <a:cxnLst/>
            <a:rect r="r" b="b" t="t" l="l"/>
            <a:pathLst>
              <a:path h="6459291" w="3452785">
                <a:moveTo>
                  <a:pt x="0" y="0"/>
                </a:moveTo>
                <a:lnTo>
                  <a:pt x="3452785" y="0"/>
                </a:lnTo>
                <a:lnTo>
                  <a:pt x="3452785" y="6459292"/>
                </a:lnTo>
                <a:lnTo>
                  <a:pt x="0" y="645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77860" y="4294974"/>
            <a:ext cx="2665868" cy="3524514"/>
            <a:chOff x="0" y="0"/>
            <a:chExt cx="696538" cy="9208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6538" cy="920885"/>
            </a:xfrm>
            <a:custGeom>
              <a:avLst/>
              <a:gdLst/>
              <a:ahLst/>
              <a:cxnLst/>
              <a:rect r="r" b="b" t="t" l="l"/>
              <a:pathLst>
                <a:path h="920885" w="696538">
                  <a:moveTo>
                    <a:pt x="49370" y="0"/>
                  </a:moveTo>
                  <a:lnTo>
                    <a:pt x="647168" y="0"/>
                  </a:lnTo>
                  <a:cubicBezTo>
                    <a:pt x="660262" y="0"/>
                    <a:pt x="672819" y="5201"/>
                    <a:pt x="682078" y="14460"/>
                  </a:cubicBezTo>
                  <a:cubicBezTo>
                    <a:pt x="691336" y="23719"/>
                    <a:pt x="696538" y="36276"/>
                    <a:pt x="696538" y="49370"/>
                  </a:cubicBezTo>
                  <a:lnTo>
                    <a:pt x="696538" y="871515"/>
                  </a:lnTo>
                  <a:cubicBezTo>
                    <a:pt x="696538" y="898781"/>
                    <a:pt x="674434" y="920885"/>
                    <a:pt x="647168" y="920885"/>
                  </a:cubicBezTo>
                  <a:lnTo>
                    <a:pt x="49370" y="920885"/>
                  </a:lnTo>
                  <a:cubicBezTo>
                    <a:pt x="22103" y="920885"/>
                    <a:pt x="0" y="898781"/>
                    <a:pt x="0" y="871515"/>
                  </a:cubicBezTo>
                  <a:lnTo>
                    <a:pt x="0" y="49370"/>
                  </a:lnTo>
                  <a:cubicBezTo>
                    <a:pt x="0" y="36276"/>
                    <a:pt x="5201" y="23719"/>
                    <a:pt x="14460" y="14460"/>
                  </a:cubicBezTo>
                  <a:cubicBezTo>
                    <a:pt x="23719" y="5201"/>
                    <a:pt x="36276" y="0"/>
                    <a:pt x="493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696538" cy="949460"/>
            </a:xfrm>
            <a:prstGeom prst="rect">
              <a:avLst/>
            </a:prstGeom>
          </p:spPr>
          <p:txBody>
            <a:bodyPr anchor="ctr" rtlCol="false" tIns="36527" lIns="36527" bIns="36527" rIns="36527"/>
            <a:lstStyle/>
            <a:p>
              <a:pPr algn="ctr">
                <a:lnSpc>
                  <a:spcPts val="1912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593545" y="6449399"/>
            <a:ext cx="2238068" cy="640647"/>
          </a:xfrm>
          <a:custGeom>
            <a:avLst/>
            <a:gdLst/>
            <a:ahLst/>
            <a:cxnLst/>
            <a:rect r="r" b="b" t="t" l="l"/>
            <a:pathLst>
              <a:path h="640647" w="2238068">
                <a:moveTo>
                  <a:pt x="0" y="0"/>
                </a:moveTo>
                <a:lnTo>
                  <a:pt x="2238067" y="0"/>
                </a:lnTo>
                <a:lnTo>
                  <a:pt x="2238067" y="640647"/>
                </a:lnTo>
                <a:lnTo>
                  <a:pt x="0" y="640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377860" y="2477632"/>
            <a:ext cx="2665868" cy="26658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57" y="0"/>
                  </a:moveTo>
                  <a:lnTo>
                    <a:pt x="772143" y="0"/>
                  </a:lnTo>
                  <a:cubicBezTo>
                    <a:pt x="794597" y="0"/>
                    <a:pt x="812800" y="18203"/>
                    <a:pt x="812800" y="40657"/>
                  </a:cubicBezTo>
                  <a:lnTo>
                    <a:pt x="812800" y="772143"/>
                  </a:lnTo>
                  <a:cubicBezTo>
                    <a:pt x="812800" y="794597"/>
                    <a:pt x="794597" y="812800"/>
                    <a:pt x="772143" y="812800"/>
                  </a:cubicBezTo>
                  <a:lnTo>
                    <a:pt x="40657" y="812800"/>
                  </a:lnTo>
                  <a:cubicBezTo>
                    <a:pt x="18203" y="812800"/>
                    <a:pt x="0" y="794597"/>
                    <a:pt x="0" y="772143"/>
                  </a:cubicBezTo>
                  <a:lnTo>
                    <a:pt x="0" y="40657"/>
                  </a:lnTo>
                  <a:cubicBezTo>
                    <a:pt x="0" y="18203"/>
                    <a:pt x="18203" y="0"/>
                    <a:pt x="40657" y="0"/>
                  </a:cubicBezTo>
                  <a:close/>
                </a:path>
              </a:pathLst>
            </a:custGeom>
            <a:blipFill>
              <a:blip r:embed="rId6"/>
              <a:stretch>
                <a:fillRect l="-2892" t="0" r="-2892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25770" y="1419011"/>
            <a:ext cx="6329029" cy="232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sz="85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Trabalho Prático - IHC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770" y="6000082"/>
            <a:ext cx="5724702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Discentes: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Adam Andrade Ribeiro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Aila Caroline Lima Xavier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Geovanni Ferreira Marques Veras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Gustavo de Oliveira Pena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Ícaro de Abreu Silva</a:t>
            </a:r>
          </a:p>
          <a:p>
            <a:pPr algn="l" marL="0" indent="0" lvl="0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Sabrina Martins Silva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76885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34011" y="4623325"/>
            <a:ext cx="404067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Uso excessivo de hyperlinks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34011" y="5759561"/>
            <a:ext cx="4471245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8. Fontes inconsistentes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347694" y="2169633"/>
            <a:ext cx="8425956" cy="5947733"/>
          </a:xfrm>
          <a:custGeom>
            <a:avLst/>
            <a:gdLst/>
            <a:ahLst/>
            <a:cxnLst/>
            <a:rect r="r" b="b" t="t" l="l"/>
            <a:pathLst>
              <a:path h="5947733" w="8425956">
                <a:moveTo>
                  <a:pt x="0" y="0"/>
                </a:moveTo>
                <a:lnTo>
                  <a:pt x="8425956" y="0"/>
                </a:lnTo>
                <a:lnTo>
                  <a:pt x="8425956" y="5947734"/>
                </a:lnTo>
                <a:lnTo>
                  <a:pt x="0" y="594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0" y="10096500"/>
            <a:ext cx="18288000" cy="0"/>
          </a:xfrm>
          <a:prstGeom prst="line">
            <a:avLst/>
          </a:prstGeom>
          <a:ln cap="flat" w="190500">
            <a:solidFill>
              <a:srgbClr val="3238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834011" y="6895798"/>
            <a:ext cx="426728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9. Uso de palavras desconhecidas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88514" y="4613800"/>
            <a:ext cx="2612475" cy="2626803"/>
          </a:xfrm>
          <a:custGeom>
            <a:avLst/>
            <a:gdLst/>
            <a:ahLst/>
            <a:cxnLst/>
            <a:rect r="r" b="b" t="t" l="l"/>
            <a:pathLst>
              <a:path h="2626803" w="2612475">
                <a:moveTo>
                  <a:pt x="0" y="0"/>
                </a:moveTo>
                <a:lnTo>
                  <a:pt x="2612475" y="0"/>
                </a:lnTo>
                <a:lnTo>
                  <a:pt x="2612475" y="2626803"/>
                </a:lnTo>
                <a:lnTo>
                  <a:pt x="0" y="262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76885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70767" y="4798695"/>
            <a:ext cx="3156865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10. Preços confusos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347694" y="2169633"/>
            <a:ext cx="8425956" cy="5947733"/>
          </a:xfrm>
          <a:custGeom>
            <a:avLst/>
            <a:gdLst/>
            <a:ahLst/>
            <a:cxnLst/>
            <a:rect r="r" b="b" t="t" l="l"/>
            <a:pathLst>
              <a:path h="5947733" w="8425956">
                <a:moveTo>
                  <a:pt x="0" y="0"/>
                </a:moveTo>
                <a:lnTo>
                  <a:pt x="8425956" y="0"/>
                </a:lnTo>
                <a:lnTo>
                  <a:pt x="8425956" y="5947734"/>
                </a:lnTo>
                <a:lnTo>
                  <a:pt x="0" y="594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0" y="10096500"/>
            <a:ext cx="18288000" cy="0"/>
          </a:xfrm>
          <a:prstGeom prst="line">
            <a:avLst/>
          </a:prstGeom>
          <a:ln cap="flat" w="190500">
            <a:solidFill>
              <a:srgbClr val="3238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770767" y="5759561"/>
            <a:ext cx="3156865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11. Mistura de idiomas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88514" y="4613800"/>
            <a:ext cx="2612475" cy="2626803"/>
          </a:xfrm>
          <a:custGeom>
            <a:avLst/>
            <a:gdLst/>
            <a:ahLst/>
            <a:cxnLst/>
            <a:rect r="r" b="b" t="t" l="l"/>
            <a:pathLst>
              <a:path h="2626803" w="2612475">
                <a:moveTo>
                  <a:pt x="0" y="0"/>
                </a:moveTo>
                <a:lnTo>
                  <a:pt x="2612475" y="0"/>
                </a:lnTo>
                <a:lnTo>
                  <a:pt x="2612475" y="2626803"/>
                </a:lnTo>
                <a:lnTo>
                  <a:pt x="0" y="262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92083" y="1264691"/>
            <a:ext cx="7967217" cy="7993609"/>
          </a:xfrm>
          <a:custGeom>
            <a:avLst/>
            <a:gdLst/>
            <a:ahLst/>
            <a:cxnLst/>
            <a:rect r="r" b="b" t="t" l="l"/>
            <a:pathLst>
              <a:path h="7993609" w="7967217">
                <a:moveTo>
                  <a:pt x="0" y="0"/>
                </a:moveTo>
                <a:lnTo>
                  <a:pt x="7967217" y="0"/>
                </a:lnTo>
                <a:lnTo>
                  <a:pt x="7967217" y="7993609"/>
                </a:lnTo>
                <a:lnTo>
                  <a:pt x="0" y="7993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" r="0" b="-1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76885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84387" y="4613800"/>
            <a:ext cx="2820728" cy="2626803"/>
          </a:xfrm>
          <a:custGeom>
            <a:avLst/>
            <a:gdLst/>
            <a:ahLst/>
            <a:cxnLst/>
            <a:rect r="r" b="b" t="t" l="l"/>
            <a:pathLst>
              <a:path h="2626803" w="2820728">
                <a:moveTo>
                  <a:pt x="0" y="0"/>
                </a:moveTo>
                <a:lnTo>
                  <a:pt x="2820728" y="0"/>
                </a:lnTo>
                <a:lnTo>
                  <a:pt x="2820728" y="2626803"/>
                </a:lnTo>
                <a:lnTo>
                  <a:pt x="0" y="262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3167" y="4280425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1.  Botão "Choice" sem tradução e explicação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23167" y="5239496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2. Redirecionamento inadequado ao clicar no produto.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3167" y="6239097"/>
            <a:ext cx="3156865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3. Produtos sem nome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23167" y="6895798"/>
            <a:ext cx="3156865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4. Página desorganizada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92083" y="1264691"/>
            <a:ext cx="7967217" cy="7993609"/>
          </a:xfrm>
          <a:custGeom>
            <a:avLst/>
            <a:gdLst/>
            <a:ahLst/>
            <a:cxnLst/>
            <a:rect r="r" b="b" t="t" l="l"/>
            <a:pathLst>
              <a:path h="7993609" w="7967217">
                <a:moveTo>
                  <a:pt x="0" y="0"/>
                </a:moveTo>
                <a:lnTo>
                  <a:pt x="7967217" y="0"/>
                </a:lnTo>
                <a:lnTo>
                  <a:pt x="7967217" y="7993609"/>
                </a:lnTo>
                <a:lnTo>
                  <a:pt x="0" y="7993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" r="0" b="-1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76885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84387" y="4613800"/>
            <a:ext cx="2820728" cy="2626803"/>
          </a:xfrm>
          <a:custGeom>
            <a:avLst/>
            <a:gdLst/>
            <a:ahLst/>
            <a:cxnLst/>
            <a:rect r="r" b="b" t="t" l="l"/>
            <a:pathLst>
              <a:path h="2626803" w="2820728">
                <a:moveTo>
                  <a:pt x="0" y="0"/>
                </a:moveTo>
                <a:lnTo>
                  <a:pt x="2820728" y="0"/>
                </a:lnTo>
                <a:lnTo>
                  <a:pt x="2820728" y="2626803"/>
                </a:lnTo>
                <a:lnTo>
                  <a:pt x="0" y="262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3167" y="4627991"/>
            <a:ext cx="417664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5.   Inconsistência visual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23167" y="5239496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6.  Informações dos produtos não visíveis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3167" y="6086697"/>
            <a:ext cx="399534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Página de "Big Save" em manutenção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23167" y="7003002"/>
            <a:ext cx="399534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8.   Banner não cabe na página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92083" y="1264691"/>
            <a:ext cx="7967217" cy="7993609"/>
          </a:xfrm>
          <a:custGeom>
            <a:avLst/>
            <a:gdLst/>
            <a:ahLst/>
            <a:cxnLst/>
            <a:rect r="r" b="b" t="t" l="l"/>
            <a:pathLst>
              <a:path h="7993609" w="7967217">
                <a:moveTo>
                  <a:pt x="0" y="0"/>
                </a:moveTo>
                <a:lnTo>
                  <a:pt x="7967217" y="0"/>
                </a:lnTo>
                <a:lnTo>
                  <a:pt x="7967217" y="7993609"/>
                </a:lnTo>
                <a:lnTo>
                  <a:pt x="0" y="7993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" r="0" b="-1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76885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84387" y="4613800"/>
            <a:ext cx="2820728" cy="2626803"/>
          </a:xfrm>
          <a:custGeom>
            <a:avLst/>
            <a:gdLst/>
            <a:ahLst/>
            <a:cxnLst/>
            <a:rect r="r" b="b" t="t" l="l"/>
            <a:pathLst>
              <a:path h="2626803" w="2820728">
                <a:moveTo>
                  <a:pt x="0" y="0"/>
                </a:moveTo>
                <a:lnTo>
                  <a:pt x="2820728" y="0"/>
                </a:lnTo>
                <a:lnTo>
                  <a:pt x="2820728" y="2626803"/>
                </a:lnTo>
                <a:lnTo>
                  <a:pt x="0" y="262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3167" y="4627991"/>
            <a:ext cx="417664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9.      Erro ao adicionar ao carrinho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23167" y="5239496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10. Dificuldade em retornar à página inicial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3167" y="6121249"/>
            <a:ext cx="399534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11. Regras de senha falhas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23167" y="6660102"/>
            <a:ext cx="399534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12. Botão de acessibilidade inativo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92083" y="1264691"/>
            <a:ext cx="7967217" cy="7993609"/>
          </a:xfrm>
          <a:custGeom>
            <a:avLst/>
            <a:gdLst/>
            <a:ahLst/>
            <a:cxnLst/>
            <a:rect r="r" b="b" t="t" l="l"/>
            <a:pathLst>
              <a:path h="7993609" w="7967217">
                <a:moveTo>
                  <a:pt x="0" y="0"/>
                </a:moveTo>
                <a:lnTo>
                  <a:pt x="7967217" y="0"/>
                </a:lnTo>
                <a:lnTo>
                  <a:pt x="7967217" y="7993609"/>
                </a:lnTo>
                <a:lnTo>
                  <a:pt x="0" y="7993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" r="0" b="-1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76885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A2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84387" y="4613800"/>
            <a:ext cx="2820728" cy="2626803"/>
          </a:xfrm>
          <a:custGeom>
            <a:avLst/>
            <a:gdLst/>
            <a:ahLst/>
            <a:cxnLst/>
            <a:rect r="r" b="b" t="t" l="l"/>
            <a:pathLst>
              <a:path h="2626803" w="2820728">
                <a:moveTo>
                  <a:pt x="0" y="0"/>
                </a:moveTo>
                <a:lnTo>
                  <a:pt x="2820728" y="0"/>
                </a:lnTo>
                <a:lnTo>
                  <a:pt x="2820728" y="2626803"/>
                </a:lnTo>
                <a:lnTo>
                  <a:pt x="0" y="262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23167" y="4285091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13. Resultados de pesquisa irrelevantes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23167" y="5239496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14. Falta de explicação sobre a função "Choice"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3167" y="6121249"/>
            <a:ext cx="399534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15. Falta de informações sobre ícones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23167" y="7003002"/>
            <a:ext cx="399534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16. Links inconsistentes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63837" y="4219986"/>
            <a:ext cx="2495463" cy="262680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31198" y="4005271"/>
            <a:ext cx="8901451" cy="2841518"/>
          </a:xfrm>
          <a:custGeom>
            <a:avLst/>
            <a:gdLst/>
            <a:ahLst/>
            <a:cxnLst/>
            <a:rect r="r" b="b" t="t" l="l"/>
            <a:pathLst>
              <a:path h="2841518" w="8901451">
                <a:moveTo>
                  <a:pt x="0" y="0"/>
                </a:moveTo>
                <a:lnTo>
                  <a:pt x="8901451" y="0"/>
                </a:lnTo>
                <a:lnTo>
                  <a:pt x="8901451" y="2841519"/>
                </a:lnTo>
                <a:lnTo>
                  <a:pt x="0" y="2841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49" t="0" r="-51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825" y="3084993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59922" y="4191411"/>
            <a:ext cx="417664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1. Curva de aprendizado necessária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9922" y="4942148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2.  Falta de documentação e ajuda acessível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9922" y="5823901"/>
            <a:ext cx="399534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3. Interface pouco intuitiva para assistência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9922" y="6818215"/>
            <a:ext cx="399534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4. Busca inconsistente com o mundo real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44062"/>
            <a:ext cx="8768235" cy="4703900"/>
          </a:xfrm>
          <a:custGeom>
            <a:avLst/>
            <a:gdLst/>
            <a:ahLst/>
            <a:cxnLst/>
            <a:rect r="r" b="b" t="t" l="l"/>
            <a:pathLst>
              <a:path h="4703900" w="8768235">
                <a:moveTo>
                  <a:pt x="0" y="0"/>
                </a:moveTo>
                <a:lnTo>
                  <a:pt x="8768235" y="0"/>
                </a:lnTo>
                <a:lnTo>
                  <a:pt x="8768235" y="4703900"/>
                </a:lnTo>
                <a:lnTo>
                  <a:pt x="0" y="470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2846" y="4090137"/>
            <a:ext cx="2417445" cy="2886501"/>
          </a:xfrm>
          <a:custGeom>
            <a:avLst/>
            <a:gdLst/>
            <a:ahLst/>
            <a:cxnLst/>
            <a:rect r="r" b="b" t="t" l="l"/>
            <a:pathLst>
              <a:path h="2886501" w="2417445">
                <a:moveTo>
                  <a:pt x="0" y="0"/>
                </a:moveTo>
                <a:lnTo>
                  <a:pt x="2417445" y="0"/>
                </a:lnTo>
                <a:lnTo>
                  <a:pt x="2417445" y="2886502"/>
                </a:lnTo>
                <a:lnTo>
                  <a:pt x="0" y="2886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825" y="3084993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1569" y="4061562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1. Excesso de informações na tela inicial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1569" y="5064710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2. Falta de opção para retornar à página anterior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1569" y="6255397"/>
            <a:ext cx="399534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3. Links não destacados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11569" y="7177341"/>
            <a:ext cx="399534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4. Barra de busca pouco eficaz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44062"/>
            <a:ext cx="8768235" cy="4703900"/>
          </a:xfrm>
          <a:custGeom>
            <a:avLst/>
            <a:gdLst/>
            <a:ahLst/>
            <a:cxnLst/>
            <a:rect r="r" b="b" t="t" l="l"/>
            <a:pathLst>
              <a:path h="4703900" w="8768235">
                <a:moveTo>
                  <a:pt x="0" y="0"/>
                </a:moveTo>
                <a:lnTo>
                  <a:pt x="8768235" y="0"/>
                </a:lnTo>
                <a:lnTo>
                  <a:pt x="8768235" y="4703900"/>
                </a:lnTo>
                <a:lnTo>
                  <a:pt x="0" y="470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2846" y="4090137"/>
            <a:ext cx="2417445" cy="2886501"/>
          </a:xfrm>
          <a:custGeom>
            <a:avLst/>
            <a:gdLst/>
            <a:ahLst/>
            <a:cxnLst/>
            <a:rect r="r" b="b" t="t" l="l"/>
            <a:pathLst>
              <a:path h="2886501" w="2417445">
                <a:moveTo>
                  <a:pt x="0" y="0"/>
                </a:moveTo>
                <a:lnTo>
                  <a:pt x="2417445" y="0"/>
                </a:lnTo>
                <a:lnTo>
                  <a:pt x="2417445" y="2886502"/>
                </a:lnTo>
                <a:lnTo>
                  <a:pt x="0" y="2886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825" y="3084993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1569" y="4138880"/>
            <a:ext cx="417664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5. Produtos mal organizados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1569" y="4845683"/>
            <a:ext cx="3448996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6. Texto excessivo na descrição de produtos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1569" y="5766422"/>
            <a:ext cx="399534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Informações sem contexto claro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11569" y="7177341"/>
            <a:ext cx="399534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8. Ícone mal interpretado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412263"/>
            <a:ext cx="8819194" cy="2564376"/>
          </a:xfrm>
          <a:custGeom>
            <a:avLst/>
            <a:gdLst/>
            <a:ahLst/>
            <a:cxnLst/>
            <a:rect r="r" b="b" t="t" l="l"/>
            <a:pathLst>
              <a:path h="2564376" w="8819194">
                <a:moveTo>
                  <a:pt x="0" y="0"/>
                </a:moveTo>
                <a:lnTo>
                  <a:pt x="8819194" y="0"/>
                </a:lnTo>
                <a:lnTo>
                  <a:pt x="8819194" y="2564376"/>
                </a:lnTo>
                <a:lnTo>
                  <a:pt x="0" y="25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116" b="-69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2846" y="4090137"/>
            <a:ext cx="1815647" cy="3116991"/>
          </a:xfrm>
          <a:custGeom>
            <a:avLst/>
            <a:gdLst/>
            <a:ahLst/>
            <a:cxnLst/>
            <a:rect r="r" b="b" t="t" l="l"/>
            <a:pathLst>
              <a:path h="3116991" w="1815647">
                <a:moveTo>
                  <a:pt x="0" y="0"/>
                </a:moveTo>
                <a:lnTo>
                  <a:pt x="1815647" y="0"/>
                </a:lnTo>
                <a:lnTo>
                  <a:pt x="1815647" y="3116991"/>
                </a:lnTo>
                <a:lnTo>
                  <a:pt x="0" y="3116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825" y="3084993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37049" y="4522540"/>
            <a:ext cx="417664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1.Ilusão de frete grátis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7049" y="5229343"/>
            <a:ext cx="3448996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2. Espaçamento inadequado entre produtos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37049" y="6150082"/>
            <a:ext cx="399534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3. Excesso de informações concentradas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697" y="793573"/>
            <a:ext cx="16458607" cy="8699854"/>
            <a:chOff x="0" y="0"/>
            <a:chExt cx="8277467" cy="4375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7467" cy="4375386"/>
            </a:xfrm>
            <a:custGeom>
              <a:avLst/>
              <a:gdLst/>
              <a:ahLst/>
              <a:cxnLst/>
              <a:rect r="r" b="b" t="t" l="l"/>
              <a:pathLst>
                <a:path h="4375386" w="8277467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3859684" y="-527864"/>
            <a:ext cx="10411065" cy="11206758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3966881" y="2106523"/>
            <a:ext cx="10354238" cy="5937983"/>
            <a:chOff x="0" y="0"/>
            <a:chExt cx="13805650" cy="79173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3350"/>
              <a:ext cx="13805650" cy="1822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013"/>
                </a:lnSpc>
              </a:pPr>
              <a:r>
                <a:rPr lang="en-US" sz="9628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Roteiro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73760"/>
              <a:ext cx="13805650" cy="5543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01 - Dados do Projeto</a:t>
              </a:r>
            </a:p>
            <a:p>
              <a:pPr algn="just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02 - Sistema</a:t>
              </a:r>
            </a:p>
            <a:p>
              <a:pPr algn="just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03 - Inspeção de Usabilidade</a:t>
              </a:r>
            </a:p>
            <a:p>
              <a:pPr algn="just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04 - Tabelas </a:t>
              </a:r>
            </a:p>
            <a:p>
              <a:pPr algn="just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05 - Teste de Usabilidade</a:t>
              </a:r>
            </a:p>
            <a:p>
              <a:pPr algn="just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06 - Avaliação UX</a:t>
              </a:r>
            </a:p>
            <a:p>
              <a:pPr algn="just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07 - Método de Avaliação de comunicabilidade (MAC)</a:t>
              </a:r>
            </a:p>
            <a:p>
              <a:pPr algn="just" marL="0" indent="0" lvl="0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08 - Reflexão Individual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07311" y="4097798"/>
            <a:ext cx="2451989" cy="2859462"/>
          </a:xfrm>
          <a:custGeom>
            <a:avLst/>
            <a:gdLst/>
            <a:ahLst/>
            <a:cxnLst/>
            <a:rect r="r" b="b" t="t" l="l"/>
            <a:pathLst>
              <a:path h="2859462" w="2451989">
                <a:moveTo>
                  <a:pt x="0" y="0"/>
                </a:moveTo>
                <a:lnTo>
                  <a:pt x="2451989" y="0"/>
                </a:lnTo>
                <a:lnTo>
                  <a:pt x="2451989" y="2859462"/>
                </a:lnTo>
                <a:lnTo>
                  <a:pt x="0" y="285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234" y="3824555"/>
            <a:ext cx="8768235" cy="4800946"/>
          </a:xfrm>
          <a:custGeom>
            <a:avLst/>
            <a:gdLst/>
            <a:ahLst/>
            <a:cxnLst/>
            <a:rect r="r" b="b" t="t" l="l"/>
            <a:pathLst>
              <a:path h="4800946" w="8768235">
                <a:moveTo>
                  <a:pt x="0" y="0"/>
                </a:moveTo>
                <a:lnTo>
                  <a:pt x="8768235" y="0"/>
                </a:lnTo>
                <a:lnTo>
                  <a:pt x="8768235" y="4800946"/>
                </a:lnTo>
                <a:lnTo>
                  <a:pt x="0" y="480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93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825" y="3084993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1569" y="4069223"/>
            <a:ext cx="4176642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1. Excesso de informações na parte superior do site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1569" y="5461826"/>
            <a:ext cx="3448996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2. Falta de clareza nas abas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1569" y="6382565"/>
            <a:ext cx="399534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3. Informações confusas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11569" y="7450584"/>
            <a:ext cx="3995349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4. Ícones pouco intuitivos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  <p:transition spd="slow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07311" y="4097798"/>
            <a:ext cx="2451989" cy="2859462"/>
          </a:xfrm>
          <a:custGeom>
            <a:avLst/>
            <a:gdLst/>
            <a:ahLst/>
            <a:cxnLst/>
            <a:rect r="r" b="b" t="t" l="l"/>
            <a:pathLst>
              <a:path h="2859462" w="2451989">
                <a:moveTo>
                  <a:pt x="0" y="0"/>
                </a:moveTo>
                <a:lnTo>
                  <a:pt x="2451989" y="0"/>
                </a:lnTo>
                <a:lnTo>
                  <a:pt x="2451989" y="2859462"/>
                </a:lnTo>
                <a:lnTo>
                  <a:pt x="0" y="285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4234" y="3824555"/>
            <a:ext cx="8768235" cy="4800946"/>
          </a:xfrm>
          <a:custGeom>
            <a:avLst/>
            <a:gdLst/>
            <a:ahLst/>
            <a:cxnLst/>
            <a:rect r="r" b="b" t="t" l="l"/>
            <a:pathLst>
              <a:path h="4800946" w="8768235">
                <a:moveTo>
                  <a:pt x="0" y="0"/>
                </a:moveTo>
                <a:lnTo>
                  <a:pt x="8768235" y="0"/>
                </a:lnTo>
                <a:lnTo>
                  <a:pt x="8768235" y="4800946"/>
                </a:lnTo>
                <a:lnTo>
                  <a:pt x="0" y="480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93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2825" y="3084993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1569" y="4432511"/>
            <a:ext cx="4176642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5. Bugs no sistema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1569" y="5348816"/>
            <a:ext cx="3448996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6. Falta de informação sobre produtos à venda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11569" y="6608021"/>
            <a:ext cx="3995349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7. Desvio nos resultados de busca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815470" y="514350"/>
            <a:ext cx="9784807" cy="9258300"/>
          </a:xfrm>
          <a:custGeom>
            <a:avLst/>
            <a:gdLst/>
            <a:ahLst/>
            <a:cxnLst/>
            <a:rect r="r" b="b" t="t" l="l"/>
            <a:pathLst>
              <a:path h="9258300" w="9784807">
                <a:moveTo>
                  <a:pt x="0" y="0"/>
                </a:moveTo>
                <a:lnTo>
                  <a:pt x="9784807" y="0"/>
                </a:lnTo>
                <a:lnTo>
                  <a:pt x="9784807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" r="0" b="-17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22784"/>
            <a:ext cx="5743766" cy="3908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7"/>
              </a:lnSpc>
              <a:spcBef>
                <a:spcPct val="0"/>
              </a:spcBef>
            </a:pPr>
            <a:r>
              <a:rPr lang="en-US" sz="9225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TABELA DE COLEÇÃO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  <p:transition spd="slow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05605" y="298783"/>
            <a:ext cx="17676791" cy="968943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505200"/>
            <a:ext cx="4549535" cy="326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50"/>
              </a:lnSpc>
            </a:pPr>
            <a:r>
              <a:rPr lang="en-US" sz="7125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TABELA DE COLEÇÃO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612693" y="1406573"/>
            <a:ext cx="11160957" cy="7473855"/>
          </a:xfrm>
          <a:custGeom>
            <a:avLst/>
            <a:gdLst/>
            <a:ahLst/>
            <a:cxnLst/>
            <a:rect r="r" b="b" t="t" l="l"/>
            <a:pathLst>
              <a:path h="7473855" w="11160957">
                <a:moveTo>
                  <a:pt x="0" y="0"/>
                </a:moveTo>
                <a:lnTo>
                  <a:pt x="11160957" y="0"/>
                </a:lnTo>
                <a:lnTo>
                  <a:pt x="11160957" y="7473854"/>
                </a:lnTo>
                <a:lnTo>
                  <a:pt x="0" y="7473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95811" y="7966250"/>
            <a:ext cx="14096379" cy="104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19"/>
              </a:lnSpc>
            </a:pPr>
            <a:r>
              <a:rPr lang="en-US" sz="71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 de Discriminção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925495" y="1028700"/>
            <a:ext cx="14437010" cy="5942127"/>
          </a:xfrm>
          <a:custGeom>
            <a:avLst/>
            <a:gdLst/>
            <a:ahLst/>
            <a:cxnLst/>
            <a:rect r="r" b="b" t="t" l="l"/>
            <a:pathLst>
              <a:path h="5942127" w="14437010">
                <a:moveTo>
                  <a:pt x="0" y="0"/>
                </a:moveTo>
                <a:lnTo>
                  <a:pt x="14437010" y="0"/>
                </a:lnTo>
                <a:lnTo>
                  <a:pt x="14437010" y="5942127"/>
                </a:lnTo>
                <a:lnTo>
                  <a:pt x="0" y="594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4714" y="1844448"/>
            <a:ext cx="14618572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 de Discriminção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383878" y="3818845"/>
            <a:ext cx="13520244" cy="4680857"/>
          </a:xfrm>
          <a:custGeom>
            <a:avLst/>
            <a:gdLst/>
            <a:ahLst/>
            <a:cxnLst/>
            <a:rect r="r" b="b" t="t" l="l"/>
            <a:pathLst>
              <a:path h="4680857" w="13520244">
                <a:moveTo>
                  <a:pt x="0" y="0"/>
                </a:moveTo>
                <a:lnTo>
                  <a:pt x="13520244" y="0"/>
                </a:lnTo>
                <a:lnTo>
                  <a:pt x="13520244" y="4680857"/>
                </a:lnTo>
                <a:lnTo>
                  <a:pt x="0" y="468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</p:spTree>
  </p:cSld>
  <p:clrMapOvr>
    <a:masterClrMapping/>
  </p:clrMapOvr>
  <p:transition spd="slow">
    <p:cover dir="u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50466" y="1586972"/>
            <a:ext cx="14587069" cy="7113056"/>
            <a:chOff x="0" y="0"/>
            <a:chExt cx="19449425" cy="9484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49425" cy="8039096"/>
            </a:xfrm>
            <a:custGeom>
              <a:avLst/>
              <a:gdLst/>
              <a:ahLst/>
              <a:cxnLst/>
              <a:rect r="r" b="b" t="t" l="l"/>
              <a:pathLst>
                <a:path h="8039096" w="19449425">
                  <a:moveTo>
                    <a:pt x="0" y="0"/>
                  </a:moveTo>
                  <a:lnTo>
                    <a:pt x="19449425" y="0"/>
                  </a:lnTo>
                  <a:lnTo>
                    <a:pt x="19449425" y="8039096"/>
                  </a:lnTo>
                  <a:lnTo>
                    <a:pt x="0" y="8039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039096"/>
              <a:ext cx="19449425" cy="1444980"/>
            </a:xfrm>
            <a:custGeom>
              <a:avLst/>
              <a:gdLst/>
              <a:ahLst/>
              <a:cxnLst/>
              <a:rect r="r" b="b" t="t" l="l"/>
              <a:pathLst>
                <a:path h="1444980" w="19449425">
                  <a:moveTo>
                    <a:pt x="0" y="0"/>
                  </a:moveTo>
                  <a:lnTo>
                    <a:pt x="19449425" y="0"/>
                  </a:lnTo>
                  <a:lnTo>
                    <a:pt x="19449425" y="1444979"/>
                  </a:lnTo>
                  <a:lnTo>
                    <a:pt x="0" y="1444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</p:spTree>
  </p:cSld>
  <p:clrMapOvr>
    <a:masterClrMapping/>
  </p:clrMapOvr>
  <p:transition spd="slow">
    <p:cover dir="d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1934764"/>
            <a:ext cx="6417473" cy="6417473"/>
          </a:xfrm>
          <a:custGeom>
            <a:avLst/>
            <a:gdLst/>
            <a:ahLst/>
            <a:cxnLst/>
            <a:rect r="r" b="b" t="t" l="l"/>
            <a:pathLst>
              <a:path h="6417473" w="6417473">
                <a:moveTo>
                  <a:pt x="0" y="0"/>
                </a:moveTo>
                <a:lnTo>
                  <a:pt x="6417473" y="0"/>
                </a:lnTo>
                <a:lnTo>
                  <a:pt x="6417473" y="6417472"/>
                </a:lnTo>
                <a:lnTo>
                  <a:pt x="0" y="6417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4651" y="1132008"/>
            <a:ext cx="8693378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9"/>
              </a:lnSpc>
            </a:pPr>
            <a:r>
              <a:rPr lang="en-US" sz="63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04 - TESTE DE USABILIDADE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65689" y="3628072"/>
            <a:ext cx="869337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Planejamento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24651" y="5095437"/>
            <a:ext cx="8693378" cy="40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 Objetivo do teste;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Técnicas utilizadas;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Perfil dos usuários;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 Métricas.</a:t>
            </a:r>
          </a:p>
        </p:txBody>
      </p:sp>
      <p:sp>
        <p:nvSpPr>
          <p:cNvPr name="AutoShape 6" id="6"/>
          <p:cNvSpPr/>
          <p:nvPr/>
        </p:nvSpPr>
        <p:spPr>
          <a:xfrm>
            <a:off x="8224651" y="4655356"/>
            <a:ext cx="869337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</p:spTree>
  </p:cSld>
  <p:clrMapOvr>
    <a:masterClrMapping/>
  </p:clrMapOvr>
  <p:transition spd="slow">
    <p:cover dir="l"/>
  </p:transition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26996" y="6801406"/>
            <a:ext cx="3707168" cy="92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8"/>
              </a:lnSpc>
            </a:pPr>
            <a:r>
              <a:rPr lang="en-US" sz="2704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Create fluid and easy navigation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6194" y="3289295"/>
            <a:ext cx="7539669" cy="471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teste de usabilidade foi realizado na residência do avaliador;</a:t>
            </a:r>
          </a:p>
          <a:p>
            <a:pPr algn="just">
              <a:lnSpc>
                <a:spcPts val="4160"/>
              </a:lnSpc>
            </a:pPr>
          </a:p>
          <a:p>
            <a:pPr algn="just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Foi utilizado um notebook e smartphone fornecidos pelo avaliador;</a:t>
            </a:r>
          </a:p>
          <a:p>
            <a:pPr algn="just">
              <a:lnSpc>
                <a:spcPts val="4160"/>
              </a:lnSpc>
            </a:pPr>
          </a:p>
          <a:p>
            <a:pPr algn="just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 recrutamento foi feito pelo avaliador;</a:t>
            </a:r>
          </a:p>
          <a:p>
            <a:pPr algn="just">
              <a:lnSpc>
                <a:spcPts val="416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719631" y="3289295"/>
            <a:ext cx="7539669" cy="471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Todos os participantes aceitaram e assinaram um termo de consentimento;</a:t>
            </a:r>
          </a:p>
          <a:p>
            <a:pPr algn="just">
              <a:lnSpc>
                <a:spcPts val="4160"/>
              </a:lnSpc>
            </a:pPr>
          </a:p>
          <a:p>
            <a:pPr algn="just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Foi aplicada uma entrevista pré-teste e uma entrevista pós teste;</a:t>
            </a:r>
          </a:p>
          <a:p>
            <a:pPr algn="just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avaliação contou com a participação de quatro usuários.</a:t>
            </a:r>
          </a:p>
          <a:p>
            <a:pPr algn="just" marL="0" indent="0" lvl="0">
              <a:lnSpc>
                <a:spcPts val="41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642059" y="1009650"/>
            <a:ext cx="700388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Preparação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26996" y="6801406"/>
            <a:ext cx="3707168" cy="92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8"/>
              </a:lnSpc>
            </a:pPr>
            <a:r>
              <a:rPr lang="en-US" sz="2704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Create fluid and easy navigation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0622" y="1314364"/>
            <a:ext cx="869337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Teste Piloto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9197" y="3449079"/>
            <a:ext cx="8693378" cy="521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 Registrar;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Logar;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Escolher Produto;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 Verificar se o produto é do Brasil ou de fora;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5. Pesquisar Produto;</a:t>
            </a:r>
          </a:p>
        </p:txBody>
      </p:sp>
      <p:sp>
        <p:nvSpPr>
          <p:cNvPr name="AutoShape 5" id="5"/>
          <p:cNvSpPr/>
          <p:nvPr/>
        </p:nvSpPr>
        <p:spPr>
          <a:xfrm>
            <a:off x="479197" y="3008998"/>
            <a:ext cx="869337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487474" y="3449079"/>
            <a:ext cx="8693378" cy="579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Filtrar Produtos do Brasil;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7. Encontrar o Preço Mais Barato Considerando Taxa e Frete;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8. Escolher Método de Pagamento;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9. Finalizar Compra;</a:t>
            </a:r>
          </a:p>
          <a:p>
            <a:pPr algn="l" marL="0" indent="0" lvl="0">
              <a:lnSpc>
                <a:spcPts val="4619"/>
              </a:lnSpc>
            </a:pP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10. Adicionar 3 Itens no Carrinho.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0324" y="1230161"/>
            <a:ext cx="9040494" cy="7826677"/>
            <a:chOff x="0" y="0"/>
            <a:chExt cx="12053992" cy="1043557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08511"/>
              <a:ext cx="10607073" cy="8727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Curso: Engenharia de Software</a:t>
              </a:r>
            </a:p>
            <a:p>
              <a:pPr algn="l" marL="0" indent="0" lvl="0">
                <a:lnSpc>
                  <a:spcPts val="3978"/>
                </a:lnSpc>
              </a:pPr>
            </a:p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Integrantes:</a:t>
              </a:r>
            </a:p>
            <a:p>
              <a:pPr algn="l" marL="0" indent="0" lvl="0">
                <a:lnSpc>
                  <a:spcPts val="3978"/>
                </a:lnSpc>
              </a:pPr>
            </a:p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Adam Andrade Ribeiro - 22400270</a:t>
              </a:r>
            </a:p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Aila Karoline Santana Moreira - 22402231</a:t>
              </a:r>
            </a:p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Geovanni Ferreira Marques Veras - 22402230</a:t>
              </a:r>
            </a:p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Gustavo de Oliveira Pena - 22400271</a:t>
              </a:r>
            </a:p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Ícaro de Abreu Silva - 22402233</a:t>
              </a:r>
            </a:p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Sabrina Martins Bezerra - 22402235</a:t>
              </a:r>
            </a:p>
            <a:p>
              <a:pPr algn="l" marL="0" indent="0" lvl="0">
                <a:lnSpc>
                  <a:spcPts val="3978"/>
                </a:lnSpc>
              </a:pPr>
            </a:p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Docente: Andrey Antonio de Oliveira Rodrigues.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2053992" cy="856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</a:pPr>
              <a:r>
                <a:rPr lang="en-US" sz="39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01 - DADOS DO PROJETO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077" y="1608026"/>
            <a:ext cx="5039658" cy="7070949"/>
          </a:xfrm>
          <a:custGeom>
            <a:avLst/>
            <a:gdLst/>
            <a:ahLst/>
            <a:cxnLst/>
            <a:rect r="r" b="b" t="t" l="l"/>
            <a:pathLst>
              <a:path h="7070949" w="5039658">
                <a:moveTo>
                  <a:pt x="0" y="0"/>
                </a:moveTo>
                <a:lnTo>
                  <a:pt x="5039658" y="0"/>
                </a:lnTo>
                <a:lnTo>
                  <a:pt x="5039658" y="7070948"/>
                </a:lnTo>
                <a:lnTo>
                  <a:pt x="0" y="7070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242271" cy="569751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251" y="2456989"/>
            <a:ext cx="776871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Execução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28251" y="5250250"/>
            <a:ext cx="11737949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teste foi executado em dois dispositivos diferentes (celular e notebook), com os participantes sendo observados o tempo todo pelo (a) avaliador(a). As orientações foram pequenas dicas de como executar a tarefa, mas só no caso do participante solicitar ajuda</a:t>
            </a:r>
          </a:p>
        </p:txBody>
      </p:sp>
      <p:sp>
        <p:nvSpPr>
          <p:cNvPr name="AutoShape 4" id="4"/>
          <p:cNvSpPr/>
          <p:nvPr/>
        </p:nvSpPr>
        <p:spPr>
          <a:xfrm>
            <a:off x="1828251" y="4652729"/>
            <a:ext cx="51229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9302" y="3073090"/>
            <a:ext cx="8091140" cy="3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Registrar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EFEF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45747"/>
            <a:ext cx="16243484" cy="4852741"/>
          </a:xfrm>
          <a:custGeom>
            <a:avLst/>
            <a:gdLst/>
            <a:ahLst/>
            <a:cxnLst/>
            <a:rect r="r" b="b" t="t" l="l"/>
            <a:pathLst>
              <a:path h="4852741" w="16243484">
                <a:moveTo>
                  <a:pt x="0" y="0"/>
                </a:moveTo>
                <a:lnTo>
                  <a:pt x="16243484" y="0"/>
                </a:lnTo>
                <a:lnTo>
                  <a:pt x="16243484" y="4852741"/>
                </a:lnTo>
                <a:lnTo>
                  <a:pt x="0" y="4852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01150"/>
            <a:ext cx="102870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500"/>
              </a:lnSpc>
            </a:pPr>
            <a:r>
              <a:rPr lang="en-US" b="true" sz="5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9302" y="3052768"/>
            <a:ext cx="8091140" cy="3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Logar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05104"/>
            <a:ext cx="16243484" cy="4934028"/>
          </a:xfrm>
          <a:custGeom>
            <a:avLst/>
            <a:gdLst/>
            <a:ahLst/>
            <a:cxnLst/>
            <a:rect r="r" b="b" t="t" l="l"/>
            <a:pathLst>
              <a:path h="4934028" w="16243484">
                <a:moveTo>
                  <a:pt x="0" y="0"/>
                </a:moveTo>
                <a:lnTo>
                  <a:pt x="16243484" y="0"/>
                </a:lnTo>
                <a:lnTo>
                  <a:pt x="16243484" y="4934027"/>
                </a:lnTo>
                <a:lnTo>
                  <a:pt x="0" y="493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2860" y="3062938"/>
            <a:ext cx="8091140" cy="3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Escolher Produto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7F8FA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25443"/>
            <a:ext cx="16243484" cy="4893350"/>
          </a:xfrm>
          <a:custGeom>
            <a:avLst/>
            <a:gdLst/>
            <a:ahLst/>
            <a:cxnLst/>
            <a:rect r="r" b="b" t="t" l="l"/>
            <a:pathLst>
              <a:path h="4893350" w="16243484">
                <a:moveTo>
                  <a:pt x="0" y="0"/>
                </a:moveTo>
                <a:lnTo>
                  <a:pt x="16243484" y="0"/>
                </a:lnTo>
                <a:lnTo>
                  <a:pt x="16243484" y="4893349"/>
                </a:lnTo>
                <a:lnTo>
                  <a:pt x="0" y="4893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9302" y="3064750"/>
            <a:ext cx="8091140" cy="3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Verificar se o produto é do Brasil ou de fora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3F5F8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29068"/>
            <a:ext cx="16243484" cy="4886100"/>
          </a:xfrm>
          <a:custGeom>
            <a:avLst/>
            <a:gdLst/>
            <a:ahLst/>
            <a:cxnLst/>
            <a:rect r="r" b="b" t="t" l="l"/>
            <a:pathLst>
              <a:path h="4886100" w="16243484">
                <a:moveTo>
                  <a:pt x="0" y="0"/>
                </a:moveTo>
                <a:lnTo>
                  <a:pt x="16243484" y="0"/>
                </a:lnTo>
                <a:lnTo>
                  <a:pt x="16243484" y="4886100"/>
                </a:lnTo>
                <a:lnTo>
                  <a:pt x="0" y="48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81351"/>
            <a:ext cx="8091140" cy="3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Pesquisar o Produto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BFCFD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62269"/>
            <a:ext cx="16243484" cy="4819698"/>
          </a:xfrm>
          <a:custGeom>
            <a:avLst/>
            <a:gdLst/>
            <a:ahLst/>
            <a:cxnLst/>
            <a:rect r="r" b="b" t="t" l="l"/>
            <a:pathLst>
              <a:path h="4819698" w="16243484">
                <a:moveTo>
                  <a:pt x="0" y="0"/>
                </a:moveTo>
                <a:lnTo>
                  <a:pt x="16243484" y="0"/>
                </a:lnTo>
                <a:lnTo>
                  <a:pt x="16243484" y="4819697"/>
                </a:lnTo>
                <a:lnTo>
                  <a:pt x="0" y="4819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56431"/>
            <a:ext cx="8091140" cy="3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Filtrar Produtos do Brasil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4F6F8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32823"/>
            <a:ext cx="16243484" cy="4878589"/>
          </a:xfrm>
          <a:custGeom>
            <a:avLst/>
            <a:gdLst/>
            <a:ahLst/>
            <a:cxnLst/>
            <a:rect r="r" b="b" t="t" l="l"/>
            <a:pathLst>
              <a:path h="4878589" w="16243484">
                <a:moveTo>
                  <a:pt x="0" y="0"/>
                </a:moveTo>
                <a:lnTo>
                  <a:pt x="16243484" y="0"/>
                </a:lnTo>
                <a:lnTo>
                  <a:pt x="16243484" y="4878589"/>
                </a:lnTo>
                <a:lnTo>
                  <a:pt x="0" y="487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72153"/>
            <a:ext cx="8091140" cy="3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Encontrar o Preço Mais Barato Considerando Taxa e Frete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BFCFD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43873"/>
            <a:ext cx="16243484" cy="4856489"/>
          </a:xfrm>
          <a:custGeom>
            <a:avLst/>
            <a:gdLst/>
            <a:ahLst/>
            <a:cxnLst/>
            <a:rect r="r" b="b" t="t" l="l"/>
            <a:pathLst>
              <a:path h="4856489" w="16243484">
                <a:moveTo>
                  <a:pt x="0" y="0"/>
                </a:moveTo>
                <a:lnTo>
                  <a:pt x="16243484" y="0"/>
                </a:lnTo>
                <a:lnTo>
                  <a:pt x="16243484" y="4856489"/>
                </a:lnTo>
                <a:lnTo>
                  <a:pt x="0" y="485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3180"/>
            <a:ext cx="8091140" cy="3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Escolher Método de Pagamento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3F5F7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05927"/>
            <a:ext cx="16243484" cy="4932382"/>
          </a:xfrm>
          <a:custGeom>
            <a:avLst/>
            <a:gdLst/>
            <a:ahLst/>
            <a:cxnLst/>
            <a:rect r="r" b="b" t="t" l="l"/>
            <a:pathLst>
              <a:path h="4932382" w="16243484">
                <a:moveTo>
                  <a:pt x="0" y="0"/>
                </a:moveTo>
                <a:lnTo>
                  <a:pt x="16243484" y="0"/>
                </a:lnTo>
                <a:lnTo>
                  <a:pt x="16243484" y="4932382"/>
                </a:lnTo>
                <a:lnTo>
                  <a:pt x="0" y="493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85108"/>
            <a:ext cx="8091140" cy="39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Finalizar Compra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69782"/>
            <a:ext cx="16243484" cy="4804671"/>
          </a:xfrm>
          <a:custGeom>
            <a:avLst/>
            <a:gdLst/>
            <a:ahLst/>
            <a:cxnLst/>
            <a:rect r="r" b="b" t="t" l="l"/>
            <a:pathLst>
              <a:path h="4804671" w="16243484">
                <a:moveTo>
                  <a:pt x="0" y="0"/>
                </a:moveTo>
                <a:lnTo>
                  <a:pt x="16243484" y="0"/>
                </a:lnTo>
                <a:lnTo>
                  <a:pt x="16243484" y="4804671"/>
                </a:lnTo>
                <a:lnTo>
                  <a:pt x="0" y="4804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3154083"/>
            <a:ext cx="6417473" cy="3978833"/>
          </a:xfrm>
          <a:custGeom>
            <a:avLst/>
            <a:gdLst/>
            <a:ahLst/>
            <a:cxnLst/>
            <a:rect r="r" b="b" t="t" l="l"/>
            <a:pathLst>
              <a:path h="3978833" w="6417473">
                <a:moveTo>
                  <a:pt x="0" y="0"/>
                </a:moveTo>
                <a:lnTo>
                  <a:pt x="6417473" y="0"/>
                </a:lnTo>
                <a:lnTo>
                  <a:pt x="6417473" y="3978834"/>
                </a:lnTo>
                <a:lnTo>
                  <a:pt x="0" y="397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24651" y="1540948"/>
            <a:ext cx="8693378" cy="7205104"/>
            <a:chOff x="0" y="0"/>
            <a:chExt cx="11591171" cy="96068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1591171" cy="127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59"/>
                </a:lnSpc>
              </a:pPr>
              <a:r>
                <a:rPr lang="en-US" sz="630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02 - SISTEMA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29799"/>
              <a:ext cx="11591171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Domínio e objetivo do sistema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801847"/>
              <a:ext cx="11591171" cy="5804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O AliExpress é um sistema chinês de e-commerce muito popular no mundo todo que foi lançado em 2010 pela Alibaba Group.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Esta plataforma chegou ao Brasil em 2013, mas foi a partir de 2019 que ela se tornou muito popular entre os brasileiros.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O AliExpress é responsável por vender uma quantidade exorbitante de produtos de várias marcas, podendo ser de pequeno, médio ou grande porte, onde também é possível encontrar produtos diversificados de países diferentes.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3173798"/>
              <a:ext cx="11591171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81510"/>
            <a:ext cx="14034598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Análise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2447" y="3111188"/>
            <a:ext cx="8091140" cy="38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7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Adicione 3 Itens no Carrinho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515576"/>
            <a:ext cx="16230600" cy="6408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902892"/>
            <a:ext cx="16243484" cy="4738451"/>
          </a:xfrm>
          <a:custGeom>
            <a:avLst/>
            <a:gdLst/>
            <a:ahLst/>
            <a:cxnLst/>
            <a:rect r="r" b="b" t="t" l="l"/>
            <a:pathLst>
              <a:path h="4738451" w="16243484">
                <a:moveTo>
                  <a:pt x="0" y="0"/>
                </a:moveTo>
                <a:lnTo>
                  <a:pt x="16243484" y="0"/>
                </a:lnTo>
                <a:lnTo>
                  <a:pt x="16243484" y="4738451"/>
                </a:lnTo>
                <a:lnTo>
                  <a:pt x="0" y="4738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706557"/>
            <a:ext cx="11301259" cy="5551743"/>
          </a:xfrm>
          <a:custGeom>
            <a:avLst/>
            <a:gdLst/>
            <a:ahLst/>
            <a:cxnLst/>
            <a:rect r="r" b="b" t="t" l="l"/>
            <a:pathLst>
              <a:path h="5551743" w="11301259">
                <a:moveTo>
                  <a:pt x="0" y="0"/>
                </a:moveTo>
                <a:lnTo>
                  <a:pt x="11301258" y="0"/>
                </a:lnTo>
                <a:lnTo>
                  <a:pt x="11301258" y="5551743"/>
                </a:lnTo>
                <a:lnTo>
                  <a:pt x="0" y="555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6428" y="923925"/>
            <a:ext cx="1262554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</a:pPr>
            <a:r>
              <a:rPr lang="en-US" sz="9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05 -  AVALIAÇÃO UX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0102" y="5423594"/>
            <a:ext cx="13946262" cy="3834706"/>
          </a:xfrm>
          <a:custGeom>
            <a:avLst/>
            <a:gdLst/>
            <a:ahLst/>
            <a:cxnLst/>
            <a:rect r="r" b="b" t="t" l="l"/>
            <a:pathLst>
              <a:path h="3834706" w="13946262">
                <a:moveTo>
                  <a:pt x="0" y="0"/>
                </a:moveTo>
                <a:lnTo>
                  <a:pt x="13946262" y="0"/>
                </a:lnTo>
                <a:lnTo>
                  <a:pt x="13946262" y="3834706"/>
                </a:lnTo>
                <a:lnTo>
                  <a:pt x="0" y="3834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8" r="0" b="-6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8625" y="1192462"/>
            <a:ext cx="700388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Largest Contetful Paint (LCP)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1445918"/>
            <a:ext cx="7539669" cy="294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79"/>
              </a:lnSpc>
            </a:pPr>
            <a:r>
              <a:rPr lang="en-US" sz="35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 bom resultado é entre 0 e 2,5 segundos, quando é necessário melhorias fica entre 2,6 e 4 segundos, acima disso significa um mau resultado.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3954" y="5626048"/>
            <a:ext cx="13209967" cy="3632252"/>
          </a:xfrm>
          <a:custGeom>
            <a:avLst/>
            <a:gdLst/>
            <a:ahLst/>
            <a:cxnLst/>
            <a:rect r="r" b="b" t="t" l="l"/>
            <a:pathLst>
              <a:path h="3632252" w="13209967">
                <a:moveTo>
                  <a:pt x="0" y="0"/>
                </a:moveTo>
                <a:lnTo>
                  <a:pt x="13209968" y="0"/>
                </a:lnTo>
                <a:lnTo>
                  <a:pt x="13209968" y="3632252"/>
                </a:lnTo>
                <a:lnTo>
                  <a:pt x="0" y="363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7" r="0" b="-6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19631" y="1173412"/>
            <a:ext cx="7539669" cy="261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Sua classificação é de 0 a 200 possui uma boa resposta, acima de 200 até 500 é preciso fazer melhorias, já, superando esse valor, indica que o sistema possui um tempo de resposta ruim.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8625" y="1192462"/>
            <a:ext cx="700388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Interaction to Next Paint (INP)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8021" y="5279047"/>
            <a:ext cx="14471958" cy="3979253"/>
          </a:xfrm>
          <a:custGeom>
            <a:avLst/>
            <a:gdLst/>
            <a:ahLst/>
            <a:cxnLst/>
            <a:rect r="r" b="b" t="t" l="l"/>
            <a:pathLst>
              <a:path h="3979253" w="14471958">
                <a:moveTo>
                  <a:pt x="0" y="0"/>
                </a:moveTo>
                <a:lnTo>
                  <a:pt x="14471958" y="0"/>
                </a:lnTo>
                <a:lnTo>
                  <a:pt x="14471958" y="3979253"/>
                </a:lnTo>
                <a:lnTo>
                  <a:pt x="0" y="3979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20" r="0" b="-86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19631" y="1173412"/>
            <a:ext cx="7539669" cy="308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82"/>
              </a:lnSpc>
            </a:pPr>
            <a:r>
              <a:rPr lang="en-US" sz="31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 sites devem possuir uma pontuação de 0,1 ou menos para ser considerada uma boa pontuação, enquanto uma pontuação entre 0,1 e 0,25 indica que o site precisa de melhorias e uma pontuação acima de 0,25 é considerada ruim.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8625" y="1192462"/>
            <a:ext cx="700388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Cumulative Layout Shift (CLS)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687" y="5479036"/>
            <a:ext cx="13744627" cy="3779264"/>
          </a:xfrm>
          <a:custGeom>
            <a:avLst/>
            <a:gdLst/>
            <a:ahLst/>
            <a:cxnLst/>
            <a:rect r="r" b="b" t="t" l="l"/>
            <a:pathLst>
              <a:path h="3779264" w="13744627">
                <a:moveTo>
                  <a:pt x="0" y="0"/>
                </a:moveTo>
                <a:lnTo>
                  <a:pt x="13744626" y="0"/>
                </a:lnTo>
                <a:lnTo>
                  <a:pt x="13744626" y="3779264"/>
                </a:lnTo>
                <a:lnTo>
                  <a:pt x="0" y="3779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2" t="0" r="-127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19631" y="1173412"/>
            <a:ext cx="7539669" cy="256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82"/>
              </a:lnSpc>
            </a:pPr>
            <a:r>
              <a:rPr lang="en-US" sz="31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Uma boa pontuação de FCP é de 1,8 segundos, e uma pontuação entre 1,8 segundo e 3 segundos sinaliza que o site precisa de melhorias e uma pontuação acima de 3 segundos é ruim.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8625" y="1192462"/>
            <a:ext cx="700388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First Contetful Paint (FCP)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5401" y="5536072"/>
            <a:ext cx="13537198" cy="3722228"/>
          </a:xfrm>
          <a:custGeom>
            <a:avLst/>
            <a:gdLst/>
            <a:ahLst/>
            <a:cxnLst/>
            <a:rect r="r" b="b" t="t" l="l"/>
            <a:pathLst>
              <a:path h="3722228" w="13537198">
                <a:moveTo>
                  <a:pt x="0" y="0"/>
                </a:moveTo>
                <a:lnTo>
                  <a:pt x="13537198" y="0"/>
                </a:lnTo>
                <a:lnTo>
                  <a:pt x="13537198" y="3722228"/>
                </a:lnTo>
                <a:lnTo>
                  <a:pt x="0" y="372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5" t="0" r="-184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19631" y="1173412"/>
            <a:ext cx="7539669" cy="314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pontuação ideal para essa métrica é de 800ms ou menos, e com a pontuação entre 800ms e 1800ms o sistema necessita de melhorias, enquanto uma pontuação ruim é aquela que ultrapassa os 1800ms.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8625" y="1192462"/>
            <a:ext cx="700388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Time to First Byte (TTFB)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9947" y="3181024"/>
            <a:ext cx="6983593" cy="5817136"/>
          </a:xfrm>
          <a:custGeom>
            <a:avLst/>
            <a:gdLst/>
            <a:ahLst/>
            <a:cxnLst/>
            <a:rect r="r" b="b" t="t" l="l"/>
            <a:pathLst>
              <a:path h="5817136" w="6983593">
                <a:moveTo>
                  <a:pt x="0" y="0"/>
                </a:moveTo>
                <a:lnTo>
                  <a:pt x="6983593" y="0"/>
                </a:lnTo>
                <a:lnTo>
                  <a:pt x="6983593" y="5817136"/>
                </a:lnTo>
                <a:lnTo>
                  <a:pt x="0" y="581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33176" y="2767309"/>
            <a:ext cx="6863925" cy="237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87"/>
              </a:lnSpc>
            </a:pPr>
            <a:r>
              <a:rPr lang="en-US" sz="2913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 o trabalho, foi utilizada a versão curta do questionário, aplicada com a ferramenta de análise disponibilizada no site UEQ online a quatro participantes do teste de usabilidade.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8625" y="1192462"/>
            <a:ext cx="700388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Questionário UEQ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65138" y="6089592"/>
            <a:ext cx="3141827" cy="2788371"/>
          </a:xfrm>
          <a:custGeom>
            <a:avLst/>
            <a:gdLst/>
            <a:ahLst/>
            <a:cxnLst/>
            <a:rect r="r" b="b" t="t" l="l"/>
            <a:pathLst>
              <a:path h="2788371" w="3141827">
                <a:moveTo>
                  <a:pt x="0" y="0"/>
                </a:moveTo>
                <a:lnTo>
                  <a:pt x="3141827" y="0"/>
                </a:lnTo>
                <a:lnTo>
                  <a:pt x="3141827" y="2788371"/>
                </a:lnTo>
                <a:lnTo>
                  <a:pt x="0" y="2788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239" y="3218123"/>
            <a:ext cx="9298393" cy="4259513"/>
          </a:xfrm>
          <a:custGeom>
            <a:avLst/>
            <a:gdLst/>
            <a:ahLst/>
            <a:cxnLst/>
            <a:rect r="r" b="b" t="t" l="l"/>
            <a:pathLst>
              <a:path h="4259513" w="9298393">
                <a:moveTo>
                  <a:pt x="0" y="0"/>
                </a:moveTo>
                <a:lnTo>
                  <a:pt x="9298394" y="0"/>
                </a:lnTo>
                <a:lnTo>
                  <a:pt x="9298394" y="4259513"/>
                </a:lnTo>
                <a:lnTo>
                  <a:pt x="0" y="425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72919" y="1326554"/>
            <a:ext cx="7767627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69"/>
              </a:lnSpc>
            </a:pPr>
            <a:r>
              <a:rPr lang="en-US" sz="797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Questionário UEQ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72919" y="4462786"/>
            <a:ext cx="7767627" cy="437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55"/>
              </a:lnSpc>
            </a:pPr>
            <a:r>
              <a:rPr lang="en-US" sz="265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 a ferramenta de análise de dados do UEQ valores de média obtidos entre -0,8 e +0,8 representam neutralidade entre as faixas de experiência do usuário. Resultados negativos são descritos como abaixo de -0,8, já os positivos são valores acima de 0,8, sendo o limite de cada um -3 e +3 respectivamente, apesar de que pontuar acima de 2 seja extremamente dificil, visto que esse resultado é gerado a partir de uma média e pontuar em uma escala perfeita é improvável.</a:t>
            </a:r>
          </a:p>
        </p:txBody>
      </p:sp>
      <p:sp>
        <p:nvSpPr>
          <p:cNvPr name="AutoShape 5" id="5"/>
          <p:cNvSpPr/>
          <p:nvPr/>
        </p:nvSpPr>
        <p:spPr>
          <a:xfrm>
            <a:off x="9872919" y="4148871"/>
            <a:ext cx="7767627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8871" y="5004875"/>
            <a:ext cx="6378238" cy="137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Primeiro, foi preparado a avaliação as atividades a serem feitas e dos equipamentos que serão utilizados;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78871" y="7235924"/>
            <a:ext cx="6378238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tiquetação e edição do vídeo;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30892" y="5004875"/>
            <a:ext cx="6378238" cy="137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Depois foi feita a gravação do usuário com o sistema junto da sua assinatura no termo de consentimento;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30892" y="7235924"/>
            <a:ext cx="6378238" cy="137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Por último vem a tabulação e finalizamos com a elaboração do perfil semiótico do sistema.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8373" y="2678782"/>
            <a:ext cx="1469125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Planejamento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7875" y="503089"/>
            <a:ext cx="14691254" cy="176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24"/>
              </a:lnSpc>
              <a:spcBef>
                <a:spcPct val="0"/>
              </a:spcBef>
            </a:pPr>
            <a:r>
              <a:rPr lang="en-US" sz="4749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06 -  MÉTODO DE AVALIAÇÃO DE COMUNICABILIDADE (MAC)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52875"/>
            <a:ext cx="6985638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30"/>
              </a:lnSpc>
            </a:pPr>
            <a:r>
              <a:rPr lang="en-US" sz="777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Perfil dos usuários-alvo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830956" y="3022091"/>
            <a:ext cx="8428344" cy="4242819"/>
            <a:chOff x="0" y="0"/>
            <a:chExt cx="11237792" cy="565709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1237792" cy="1856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29"/>
                </a:lnSpc>
              </a:pPr>
              <a:r>
                <a:rPr lang="en-US" sz="2868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 perfil dos usuários-alvo do AliExpress abrange uma ampla diversidade de consumidores globais, com algumas características principais: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59384"/>
              <a:ext cx="11237792" cy="3497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12073" indent="-306037" lvl="1">
                <a:lnSpc>
                  <a:spcPts val="4252"/>
                </a:lnSpc>
                <a:buFont typeface="Arial"/>
                <a:buChar char="•"/>
              </a:pPr>
              <a:r>
                <a:rPr lang="en-US" sz="2834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  <a:hlinkClick r:id="rId2" tooltip="https://docs.google.com/spreadsheets/d/1DUF2isFWsqVSYhbaACYtbgcLi_YjDqpE3GLQIVgkKQg/edit#gid=69851113"/>
                </a:rPr>
                <a:t>Diversidade geográfica;</a:t>
              </a:r>
            </a:p>
            <a:p>
              <a:pPr algn="just" marL="612073" indent="-306037" lvl="1">
                <a:lnSpc>
                  <a:spcPts val="4252"/>
                </a:lnSpc>
                <a:buFont typeface="Arial"/>
                <a:buChar char="•"/>
              </a:pPr>
              <a:r>
                <a:rPr lang="en-US" sz="2834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  <a:hlinkClick r:id="rId3" tooltip="https://docs.google.com/spreadsheets/d/1DUF2isFWsqVSYhbaACYtbgcLi_YjDqpE3GLQIVgkKQg/edit#gid=69851113"/>
                </a:rPr>
                <a:t>Consumidores focados em preços baixos;</a:t>
              </a:r>
            </a:p>
            <a:p>
              <a:pPr algn="just" marL="612073" indent="-306037" lvl="1">
                <a:lnSpc>
                  <a:spcPts val="4252"/>
                </a:lnSpc>
                <a:buFont typeface="Arial"/>
                <a:buChar char="•"/>
              </a:pPr>
              <a:r>
                <a:rPr lang="en-US" sz="2834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  <a:hlinkClick r:id="rId4" tooltip="https://docs.google.com/spreadsheets/d/1DUF2isFWsqVSYhbaACYtbgcLi_YjDqpE3GLQIVgkKQg/edit#gid=69851113"/>
                </a:rPr>
                <a:t>Pequenos empreendedores e dropshippers;</a:t>
              </a:r>
            </a:p>
            <a:p>
              <a:pPr algn="just" marL="612073" indent="-306037" lvl="1">
                <a:lnSpc>
                  <a:spcPts val="4252"/>
                </a:lnSpc>
                <a:buFont typeface="Arial"/>
                <a:buChar char="•"/>
              </a:pPr>
              <a:r>
                <a:rPr lang="en-US" sz="2834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  <a:hlinkClick r:id="rId5" tooltip="https://docs.google.com/spreadsheets/d/1DUF2isFWsqVSYhbaACYtbgcLi_YjDqpE3GLQIVgkKQg/edit#gid=69851113"/>
                </a:rPr>
                <a:t>Consumidores jovens e acostumados ao comércio eletrônico.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7574380"/>
            <a:ext cx="16230600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028700" y="2684045"/>
            <a:ext cx="16230600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0622" y="3837094"/>
            <a:ext cx="8693378" cy="579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1.Fazer Cadastro/ Login; 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. Escolher um Nome de Usuário;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Colocar Itens no Carrinho;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4.Remover Itens do Carrinho;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5. Navegar por Categorias; </a:t>
            </a:r>
          </a:p>
          <a:p>
            <a:pPr algn="l" marL="0" indent="0" lvl="0">
              <a:lnSpc>
                <a:spcPts val="461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037338" y="3576731"/>
            <a:ext cx="8693378" cy="695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6. Usar filtros de pesquisa; 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7. Selecionar múltiplos produtos de diferentes vendedores;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8. Selecionar comprar item;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9. Verificar o sistema de recomendação; </a:t>
            </a:r>
          </a:p>
          <a:p>
            <a:pPr algn="l">
              <a:lnSpc>
                <a:spcPts val="4619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10.configure uma pergunta de segurança/Excluir conta;</a:t>
            </a:r>
          </a:p>
          <a:p>
            <a:pPr algn="l"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AutoShape 4" id="4"/>
          <p:cNvSpPr/>
          <p:nvPr/>
        </p:nvSpPr>
        <p:spPr>
          <a:xfrm>
            <a:off x="479197" y="3008998"/>
            <a:ext cx="869337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50622" y="1314364"/>
            <a:ext cx="869337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Roteiro de Atividades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29306"/>
            <a:ext cx="1670201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35"/>
              </a:lnSpc>
            </a:pPr>
            <a:r>
              <a:rPr lang="en-US" sz="4279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06 -  MÉTODO DE AVALIAÇÃO DE COMUNICABILIDADE (MAC)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83060"/>
            <a:ext cx="869337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Execucação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76317" y="4892810"/>
            <a:ext cx="7539669" cy="256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82"/>
              </a:lnSpc>
            </a:pPr>
            <a:r>
              <a:rPr lang="en-US" sz="31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Cada usuário teve seu teste sendo feito sozinho, sem nenhuma interrupção ou algo q pudesse atrapalhar o teste, e qualquer pergunta que não ferisse a integridade do teste foram respondidas.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92810"/>
            <a:ext cx="7539669" cy="256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82"/>
              </a:lnSpc>
            </a:pPr>
            <a:r>
              <a:rPr lang="en-US" sz="31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 usuários foram informados sobre o teste antes de assinarem o termo de consentimento depois foram instruídos a executar as atividades da lista no site Aliexpress.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531123"/>
            <a:ext cx="8629650" cy="5224754"/>
          </a:xfrm>
          <a:custGeom>
            <a:avLst/>
            <a:gdLst/>
            <a:ahLst/>
            <a:cxnLst/>
            <a:rect r="r" b="b" t="t" l="l"/>
            <a:pathLst>
              <a:path h="5224754" w="8629650">
                <a:moveTo>
                  <a:pt x="0" y="0"/>
                </a:moveTo>
                <a:lnTo>
                  <a:pt x="8629650" y="0"/>
                </a:lnTo>
                <a:lnTo>
                  <a:pt x="8629650" y="5224754"/>
                </a:lnTo>
                <a:lnTo>
                  <a:pt x="0" y="5224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627" y="3488632"/>
            <a:ext cx="5122944" cy="115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1"/>
              </a:lnSpc>
            </a:pPr>
            <a:r>
              <a:rPr lang="en-US" sz="83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8627" y="6171563"/>
            <a:ext cx="516885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Fazer Cadastro / Login</a:t>
            </a:r>
          </a:p>
        </p:txBody>
      </p:sp>
      <p:sp>
        <p:nvSpPr>
          <p:cNvPr name="AutoShape 5" id="5"/>
          <p:cNvSpPr/>
          <p:nvPr/>
        </p:nvSpPr>
        <p:spPr>
          <a:xfrm>
            <a:off x="1778627" y="5437924"/>
            <a:ext cx="5122944" cy="0"/>
          </a:xfrm>
          <a:prstGeom prst="line">
            <a:avLst/>
          </a:prstGeom>
          <a:ln cap="flat" w="38100">
            <a:solidFill>
              <a:srgbClr val="F9FA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63578" y="6057244"/>
            <a:ext cx="650728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Escolher um Nome de Usuário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14350" y="2863476"/>
            <a:ext cx="6789027" cy="4560048"/>
          </a:xfrm>
          <a:custGeom>
            <a:avLst/>
            <a:gdLst/>
            <a:ahLst/>
            <a:cxnLst/>
            <a:rect r="r" b="b" t="t" l="l"/>
            <a:pathLst>
              <a:path h="4560048" w="6789027">
                <a:moveTo>
                  <a:pt x="0" y="0"/>
                </a:moveTo>
                <a:lnTo>
                  <a:pt x="6789027" y="0"/>
                </a:lnTo>
                <a:lnTo>
                  <a:pt x="6789027" y="4560048"/>
                </a:lnTo>
                <a:lnTo>
                  <a:pt x="0" y="4560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63578" y="3534050"/>
            <a:ext cx="5122944" cy="115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1"/>
              </a:lnSpc>
            </a:pPr>
            <a:r>
              <a:rPr lang="en-US" sz="83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4254" y="2818577"/>
            <a:ext cx="7820954" cy="5149440"/>
          </a:xfrm>
          <a:custGeom>
            <a:avLst/>
            <a:gdLst/>
            <a:ahLst/>
            <a:cxnLst/>
            <a:rect r="r" b="b" t="t" l="l"/>
            <a:pathLst>
              <a:path h="5149440" w="7820954">
                <a:moveTo>
                  <a:pt x="0" y="0"/>
                </a:moveTo>
                <a:lnTo>
                  <a:pt x="7820954" y="0"/>
                </a:lnTo>
                <a:lnTo>
                  <a:pt x="7820954" y="5149440"/>
                </a:lnTo>
                <a:lnTo>
                  <a:pt x="0" y="514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78627" y="3488632"/>
            <a:ext cx="5122944" cy="115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1"/>
              </a:lnSpc>
            </a:pPr>
            <a:r>
              <a:rPr lang="en-US" sz="8325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AutoShape 4" id="4"/>
          <p:cNvSpPr/>
          <p:nvPr/>
        </p:nvSpPr>
        <p:spPr>
          <a:xfrm>
            <a:off x="1778627" y="5437924"/>
            <a:ext cx="5122944" cy="0"/>
          </a:xfrm>
          <a:prstGeom prst="line">
            <a:avLst/>
          </a:prstGeom>
          <a:ln cap="flat" w="38100">
            <a:solidFill>
              <a:srgbClr val="F9FA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78627" y="6181088"/>
            <a:ext cx="51688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Colocar Itens no Carrinho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1856146"/>
            <a:ext cx="10138099" cy="6574707"/>
          </a:xfrm>
          <a:custGeom>
            <a:avLst/>
            <a:gdLst/>
            <a:ahLst/>
            <a:cxnLst/>
            <a:rect r="r" b="b" t="t" l="l"/>
            <a:pathLst>
              <a:path h="6574707" w="10138099">
                <a:moveTo>
                  <a:pt x="0" y="0"/>
                </a:moveTo>
                <a:lnTo>
                  <a:pt x="10138099" y="0"/>
                </a:lnTo>
                <a:lnTo>
                  <a:pt x="10138099" y="6574708"/>
                </a:lnTo>
                <a:lnTo>
                  <a:pt x="0" y="657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04316" y="3893580"/>
            <a:ext cx="555498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04316" y="6019496"/>
            <a:ext cx="555498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Remover Itens do Carrinho</a:t>
            </a:r>
          </a:p>
        </p:txBody>
      </p:sp>
      <p:sp>
        <p:nvSpPr>
          <p:cNvPr name="AutoShape 5" id="5"/>
          <p:cNvSpPr/>
          <p:nvPr/>
        </p:nvSpPr>
        <p:spPr>
          <a:xfrm>
            <a:off x="11508355" y="5634966"/>
            <a:ext cx="5808095" cy="0"/>
          </a:xfrm>
          <a:prstGeom prst="line">
            <a:avLst/>
          </a:prstGeom>
          <a:ln cap="flat" w="104775">
            <a:solidFill>
              <a:srgbClr val="FCFC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2561590"/>
            <a:ext cx="7908899" cy="5163820"/>
          </a:xfrm>
          <a:custGeom>
            <a:avLst/>
            <a:gdLst/>
            <a:ahLst/>
            <a:cxnLst/>
            <a:rect r="r" b="b" t="t" l="l"/>
            <a:pathLst>
              <a:path h="5163820" w="7908899">
                <a:moveTo>
                  <a:pt x="0" y="0"/>
                </a:moveTo>
                <a:lnTo>
                  <a:pt x="7908899" y="0"/>
                </a:lnTo>
                <a:lnTo>
                  <a:pt x="7908899" y="5163820"/>
                </a:lnTo>
                <a:lnTo>
                  <a:pt x="0" y="516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77373" y="3727573"/>
            <a:ext cx="776762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77373" y="5783820"/>
            <a:ext cx="77676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Navegar por Categorias</a:t>
            </a:r>
          </a:p>
        </p:txBody>
      </p:sp>
      <p:sp>
        <p:nvSpPr>
          <p:cNvPr name="AutoShape 5" id="5"/>
          <p:cNvSpPr/>
          <p:nvPr/>
        </p:nvSpPr>
        <p:spPr>
          <a:xfrm>
            <a:off x="9256123" y="5434012"/>
            <a:ext cx="8384422" cy="0"/>
          </a:xfrm>
          <a:prstGeom prst="line">
            <a:avLst/>
          </a:prstGeom>
          <a:ln cap="flat" w="104775">
            <a:solidFill>
              <a:srgbClr val="FDF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177" y="3005624"/>
            <a:ext cx="7941478" cy="5129284"/>
          </a:xfrm>
          <a:custGeom>
            <a:avLst/>
            <a:gdLst/>
            <a:ahLst/>
            <a:cxnLst/>
            <a:rect r="r" b="b" t="t" l="l"/>
            <a:pathLst>
              <a:path h="5129284" w="7941478">
                <a:moveTo>
                  <a:pt x="0" y="0"/>
                </a:moveTo>
                <a:lnTo>
                  <a:pt x="7941478" y="0"/>
                </a:lnTo>
                <a:lnTo>
                  <a:pt x="7941478" y="5129283"/>
                </a:lnTo>
                <a:lnTo>
                  <a:pt x="0" y="5129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77373" y="3727573"/>
            <a:ext cx="776762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AutoShape 4" id="4"/>
          <p:cNvSpPr/>
          <p:nvPr/>
        </p:nvSpPr>
        <p:spPr>
          <a:xfrm>
            <a:off x="9256123" y="5434012"/>
            <a:ext cx="8384422" cy="0"/>
          </a:xfrm>
          <a:prstGeom prst="line">
            <a:avLst/>
          </a:prstGeom>
          <a:ln cap="flat" w="104775">
            <a:solidFill>
              <a:srgbClr val="FDF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377373" y="5783820"/>
            <a:ext cx="77676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Usar Filtros de Pesquisa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33024"/>
            <a:ext cx="10434974" cy="4962745"/>
          </a:xfrm>
          <a:custGeom>
            <a:avLst/>
            <a:gdLst/>
            <a:ahLst/>
            <a:cxnLst/>
            <a:rect r="r" b="b" t="t" l="l"/>
            <a:pathLst>
              <a:path h="4962745" w="10434974">
                <a:moveTo>
                  <a:pt x="0" y="0"/>
                </a:moveTo>
                <a:lnTo>
                  <a:pt x="10434974" y="0"/>
                </a:lnTo>
                <a:lnTo>
                  <a:pt x="10434974" y="4962745"/>
                </a:lnTo>
                <a:lnTo>
                  <a:pt x="0" y="4962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30334" y="3386940"/>
            <a:ext cx="776762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AutoShape 4" id="4"/>
          <p:cNvSpPr/>
          <p:nvPr/>
        </p:nvSpPr>
        <p:spPr>
          <a:xfrm>
            <a:off x="10932278" y="5143500"/>
            <a:ext cx="6901546" cy="0"/>
          </a:xfrm>
          <a:prstGeom prst="line">
            <a:avLst/>
          </a:prstGeom>
          <a:ln cap="flat" w="104775">
            <a:solidFill>
              <a:srgbClr val="FDF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932278" y="5224462"/>
            <a:ext cx="776762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Selecionar Múltiplos Produtos Diferentes de Diferentes Vendedores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5012" y="2994612"/>
            <a:ext cx="7697990" cy="5163751"/>
          </a:xfrm>
          <a:custGeom>
            <a:avLst/>
            <a:gdLst/>
            <a:ahLst/>
            <a:cxnLst/>
            <a:rect r="r" b="b" t="t" l="l"/>
            <a:pathLst>
              <a:path h="5163751" w="7697990">
                <a:moveTo>
                  <a:pt x="0" y="0"/>
                </a:moveTo>
                <a:lnTo>
                  <a:pt x="7697990" y="0"/>
                </a:lnTo>
                <a:lnTo>
                  <a:pt x="7697990" y="5163751"/>
                </a:lnTo>
                <a:lnTo>
                  <a:pt x="0" y="516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77373" y="3727573"/>
            <a:ext cx="776762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AutoShape 4" id="4"/>
          <p:cNvSpPr/>
          <p:nvPr/>
        </p:nvSpPr>
        <p:spPr>
          <a:xfrm>
            <a:off x="9256123" y="5434012"/>
            <a:ext cx="8384422" cy="0"/>
          </a:xfrm>
          <a:prstGeom prst="line">
            <a:avLst/>
          </a:prstGeom>
          <a:ln cap="flat" w="104775">
            <a:solidFill>
              <a:srgbClr val="FDF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77373" y="5783820"/>
            <a:ext cx="77676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Selecionar Comprar Item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419850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0782300" cy="8229600"/>
          </a:xfrm>
          <a:custGeom>
            <a:avLst/>
            <a:gdLst/>
            <a:ahLst/>
            <a:cxnLst/>
            <a:rect r="r" b="b" t="t" l="l"/>
            <a:pathLst>
              <a:path h="8229600" w="10782300">
                <a:moveTo>
                  <a:pt x="0" y="0"/>
                </a:moveTo>
                <a:lnTo>
                  <a:pt x="10782300" y="0"/>
                </a:lnTo>
                <a:lnTo>
                  <a:pt x="10782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4" t="0" r="-76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46547" y="4324096"/>
            <a:ext cx="5576094" cy="155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71"/>
              </a:lnSpc>
            </a:pPr>
            <a:r>
              <a:rPr lang="en-US" sz="4479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Tarefas dos usuários a serem avaliados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8795" y="3096834"/>
            <a:ext cx="7981456" cy="5137939"/>
          </a:xfrm>
          <a:custGeom>
            <a:avLst/>
            <a:gdLst/>
            <a:ahLst/>
            <a:cxnLst/>
            <a:rect r="r" b="b" t="t" l="l"/>
            <a:pathLst>
              <a:path h="5137939" w="7981456">
                <a:moveTo>
                  <a:pt x="0" y="0"/>
                </a:moveTo>
                <a:lnTo>
                  <a:pt x="7981455" y="0"/>
                </a:lnTo>
                <a:lnTo>
                  <a:pt x="7981455" y="5137939"/>
                </a:lnTo>
                <a:lnTo>
                  <a:pt x="0" y="513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77373" y="3727573"/>
            <a:ext cx="776762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AutoShape 5" id="5"/>
          <p:cNvSpPr/>
          <p:nvPr/>
        </p:nvSpPr>
        <p:spPr>
          <a:xfrm>
            <a:off x="9256123" y="5434012"/>
            <a:ext cx="8384422" cy="0"/>
          </a:xfrm>
          <a:prstGeom prst="line">
            <a:avLst/>
          </a:prstGeom>
          <a:ln cap="flat" w="104775">
            <a:solidFill>
              <a:srgbClr val="FDF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377373" y="5783820"/>
            <a:ext cx="77676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Verificar o Sistema de recomendação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096" y="2863761"/>
            <a:ext cx="10320397" cy="5140503"/>
          </a:xfrm>
          <a:custGeom>
            <a:avLst/>
            <a:gdLst/>
            <a:ahLst/>
            <a:cxnLst/>
            <a:rect r="r" b="b" t="t" l="l"/>
            <a:pathLst>
              <a:path h="5140503" w="10320397">
                <a:moveTo>
                  <a:pt x="0" y="0"/>
                </a:moveTo>
                <a:lnTo>
                  <a:pt x="10320396" y="0"/>
                </a:lnTo>
                <a:lnTo>
                  <a:pt x="10320396" y="5140503"/>
                </a:lnTo>
                <a:lnTo>
                  <a:pt x="0" y="514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79726" y="2660257"/>
            <a:ext cx="776762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Resultado</a:t>
            </a:r>
          </a:p>
        </p:txBody>
      </p:sp>
      <p:sp>
        <p:nvSpPr>
          <p:cNvPr name="AutoShape 5" id="5"/>
          <p:cNvSpPr/>
          <p:nvPr/>
        </p:nvSpPr>
        <p:spPr>
          <a:xfrm>
            <a:off x="11571745" y="5434012"/>
            <a:ext cx="6068800" cy="0"/>
          </a:xfrm>
          <a:prstGeom prst="line">
            <a:avLst/>
          </a:prstGeom>
          <a:ln cap="flat" w="104775">
            <a:solidFill>
              <a:srgbClr val="FDFDF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182075" y="5837601"/>
            <a:ext cx="776762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Configure Uma pergunta de Segurança / excluir Conta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71599" y="2029820"/>
            <a:ext cx="4998409" cy="7982154"/>
          </a:xfrm>
          <a:custGeom>
            <a:avLst/>
            <a:gdLst/>
            <a:ahLst/>
            <a:cxnLst/>
            <a:rect r="r" b="b" t="t" l="l"/>
            <a:pathLst>
              <a:path h="7982154" w="4998409">
                <a:moveTo>
                  <a:pt x="0" y="0"/>
                </a:moveTo>
                <a:lnTo>
                  <a:pt x="4998409" y="0"/>
                </a:lnTo>
                <a:lnTo>
                  <a:pt x="4998409" y="7982153"/>
                </a:lnTo>
                <a:lnTo>
                  <a:pt x="0" y="7982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9170"/>
            <a:ext cx="776762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Etiquetas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604886" y="3629070"/>
            <a:ext cx="7078227" cy="302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Obrigado(a)!!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2447" y="4225904"/>
            <a:ext cx="7976995" cy="379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3"/>
              </a:lnSpc>
            </a:pPr>
            <a:r>
              <a:rPr lang="en-US" sz="27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inspeção de usabilidade foi realizada utilizando a técnica de Avaliação Heurística, na qual especialistas analisam a interface de acordo com um conjunto de princípios conhecidos como heurísticas de usabilidade. </a:t>
            </a:r>
          </a:p>
          <a:p>
            <a:pPr algn="just">
              <a:lnSpc>
                <a:spcPts val="3793"/>
              </a:lnSpc>
            </a:pPr>
          </a:p>
          <a:p>
            <a:pPr algn="just">
              <a:lnSpc>
                <a:spcPts val="3793"/>
              </a:lnSpc>
            </a:pPr>
            <a:r>
              <a:rPr lang="en-US" sz="27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Foram utilizados os princípios de Nielsen como base para a identificação dos problemas.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2447" y="3037008"/>
            <a:ext cx="114397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8"/>
              </a:lnSpc>
            </a:pPr>
            <a:r>
              <a:rPr lang="en-US" sz="444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Planejamento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0033"/>
            <a:ext cx="8693378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9"/>
              </a:lnSpc>
            </a:pPr>
            <a:r>
              <a:rPr lang="en-US" sz="63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03 - INSPEÇÃO DE USABILIDADE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357116"/>
            <a:ext cx="8425956" cy="5947733"/>
          </a:xfrm>
          <a:custGeom>
            <a:avLst/>
            <a:gdLst/>
            <a:ahLst/>
            <a:cxnLst/>
            <a:rect r="r" b="b" t="t" l="l"/>
            <a:pathLst>
              <a:path h="5947733" w="8425956">
                <a:moveTo>
                  <a:pt x="0" y="0"/>
                </a:moveTo>
                <a:lnTo>
                  <a:pt x="8425956" y="0"/>
                </a:lnTo>
                <a:lnTo>
                  <a:pt x="8425956" y="5947733"/>
                </a:lnTo>
                <a:lnTo>
                  <a:pt x="0" y="59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8514" y="4613800"/>
            <a:ext cx="2612475" cy="2626803"/>
          </a:xfrm>
          <a:custGeom>
            <a:avLst/>
            <a:gdLst/>
            <a:ahLst/>
            <a:cxnLst/>
            <a:rect r="r" b="b" t="t" l="l"/>
            <a:pathLst>
              <a:path h="2626803" w="2612475">
                <a:moveTo>
                  <a:pt x="0" y="0"/>
                </a:moveTo>
                <a:lnTo>
                  <a:pt x="2612475" y="0"/>
                </a:lnTo>
                <a:lnTo>
                  <a:pt x="2612475" y="2626803"/>
                </a:lnTo>
                <a:lnTo>
                  <a:pt x="0" y="2626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51502" y="4527407"/>
            <a:ext cx="4715321" cy="6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5"/>
              </a:lnSpc>
            </a:pPr>
            <a:r>
              <a:rPr lang="en-US" b="true" sz="1889" spc="14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1. </a:t>
            </a:r>
            <a:r>
              <a:rPr lang="en-US" b="true" sz="1889" spc="14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Excesso de informação na página inicial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24837" y="5736701"/>
            <a:ext cx="4741986" cy="323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5"/>
              </a:lnSpc>
            </a:pPr>
            <a:r>
              <a:rPr lang="en-US" b="true" sz="1889" spc="14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2.  </a:t>
            </a:r>
            <a:r>
              <a:rPr lang="en-US" b="true" sz="1889" spc="143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Desalinhamento de texto e ícones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51502" y="6940756"/>
            <a:ext cx="4741986" cy="29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7"/>
              </a:lnSpc>
            </a:pPr>
            <a:r>
              <a:rPr lang="en-US" b="true" sz="1889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3. Abertura de abas desnecessária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76885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096500"/>
            <a:ext cx="18288000" cy="0"/>
          </a:xfrm>
          <a:prstGeom prst="line">
            <a:avLst/>
          </a:prstGeom>
          <a:ln cap="flat" w="190500">
            <a:solidFill>
              <a:srgbClr val="3238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626718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Tabelas de Detecção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76885"/>
            <a:ext cx="589893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INSPETOR </a:t>
            </a:r>
            <a:r>
              <a:rPr lang="en-US" sz="32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15161" y="4623325"/>
            <a:ext cx="4357936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4. Abertura de abas desnecessária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15161" y="5759561"/>
            <a:ext cx="4153981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5. Mensagem desalinhada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15161" y="6895798"/>
            <a:ext cx="385937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6. Cor ambígua nos ícones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88514" y="4613800"/>
            <a:ext cx="2612475" cy="2626803"/>
          </a:xfrm>
          <a:custGeom>
            <a:avLst/>
            <a:gdLst/>
            <a:ahLst/>
            <a:cxnLst/>
            <a:rect r="r" b="b" t="t" l="l"/>
            <a:pathLst>
              <a:path h="2626803" w="2612475">
                <a:moveTo>
                  <a:pt x="0" y="0"/>
                </a:moveTo>
                <a:lnTo>
                  <a:pt x="2612475" y="0"/>
                </a:lnTo>
                <a:lnTo>
                  <a:pt x="2612475" y="2626803"/>
                </a:lnTo>
                <a:lnTo>
                  <a:pt x="0" y="2626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47694" y="2169633"/>
            <a:ext cx="8425956" cy="5947733"/>
          </a:xfrm>
          <a:custGeom>
            <a:avLst/>
            <a:gdLst/>
            <a:ahLst/>
            <a:cxnLst/>
            <a:rect r="r" b="b" t="t" l="l"/>
            <a:pathLst>
              <a:path h="5947733" w="8425956">
                <a:moveTo>
                  <a:pt x="0" y="0"/>
                </a:moveTo>
                <a:lnTo>
                  <a:pt x="8425956" y="0"/>
                </a:lnTo>
                <a:lnTo>
                  <a:pt x="8425956" y="5947734"/>
                </a:lnTo>
                <a:lnTo>
                  <a:pt x="0" y="5947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191625"/>
            <a:ext cx="152400" cy="2190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DAGTxQhsoMA</dc:identifier>
  <dcterms:modified xsi:type="dcterms:W3CDTF">2011-08-01T06:04:30Z</dcterms:modified>
  <cp:revision>1</cp:revision>
  <dc:title>Apresentação Azul e Laranja de Trabalho de Conclusão de Curso de Direito</dc:title>
</cp:coreProperties>
</file>